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8" r:id="rId4"/>
    <p:sldId id="258" r:id="rId5"/>
    <p:sldId id="267" r:id="rId6"/>
    <p:sldId id="269" r:id="rId7"/>
    <p:sldId id="270" r:id="rId8"/>
    <p:sldId id="271" r:id="rId9"/>
    <p:sldId id="265" r:id="rId10"/>
    <p:sldId id="266" r:id="rId11"/>
    <p:sldId id="260" r:id="rId12"/>
    <p:sldId id="261" r:id="rId13"/>
    <p:sldId id="272" r:id="rId14"/>
    <p:sldId id="262" r:id="rId15"/>
    <p:sldId id="273" r:id="rId16"/>
    <p:sldId id="263" r:id="rId17"/>
    <p:sldId id="264" r:id="rId18"/>
    <p:sldId id="274" r:id="rId19"/>
  </p:sldIdLst>
  <p:sldSz cx="14630400" cy="8229600"/>
  <p:notesSz cx="8229600" cy="14630400"/>
  <p:embeddedFontLst>
    <p:embeddedFont>
      <p:font typeface="Brygada 1918" panose="020B0604020202020204" charset="0"/>
      <p:regular r:id="rId21"/>
    </p:embeddedFont>
    <p:embeddedFont>
      <p:font typeface="Brygada 1918 Semi Bold" panose="020B060402020202020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Közepesen sötét stílu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Közepesen sötét stílus 2 – 2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94" autoAdjust="0"/>
    <p:restoredTop sz="94610"/>
  </p:normalViewPr>
  <p:slideViewPr>
    <p:cSldViewPr snapToGrid="0" snapToObjects="1">
      <p:cViewPr>
        <p:scale>
          <a:sx n="75" d="100"/>
          <a:sy n="75" d="100"/>
        </p:scale>
        <p:origin x="293" y="-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1137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847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69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82A7F-00AB-DD47-FCDF-6D03C5AA6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FCCCAA-D7AB-64D1-6414-2AE8F704E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9CDF-ADA8-D3FE-151A-B59F0DFBF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27DC-F700-EF0F-FF31-C0F85BE42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90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16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18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FB3BE-4A03-D49A-8345-DCDBC582A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475D4-CBA8-AB0D-116F-56F55264CC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147635-252E-68B9-7354-ADFA8C5EE5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072BC-716C-1207-D6CF-8C32F469AC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13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82A7F-00AB-DD47-FCDF-6D03C5AA6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FCCCAA-D7AB-64D1-6414-2AE8F704E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9CDF-ADA8-D3FE-151A-B59F0DFBF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27DC-F700-EF0F-FF31-C0F85BE42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878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E145A-B8AB-E3E5-CEBC-93BBCA525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097A9D-5C26-DD60-F6A7-F5D30740BA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BDCBD5-BF5F-2C85-5B58-2F4198715D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2288E-0A7F-1286-B9D7-056B884253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13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3.png"/><Relationship Id="rId4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11" Type="http://schemas.openxmlformats.org/officeDocument/2006/relationships/image" Target="../media/image3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5024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Packeta Hálózat: Hálózati Infrastruktúra Tervezés és Implementáció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4316818" y="5379749"/>
            <a:ext cx="599676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Simon Viktor, </a:t>
            </a:r>
            <a:r>
              <a:rPr lang="en-US" sz="20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Kántor</a:t>
            </a:r>
            <a:r>
              <a:rPr lang="en-US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Bence</a:t>
            </a:r>
            <a:r>
              <a:rPr lang="hu-HU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en-US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Oleszka Attila</a:t>
            </a:r>
            <a:r>
              <a:rPr lang="hu-HU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projektmunkája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93790" y="65586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5C06E6B6-5C44-4710-ADDC-A4C126D1F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72172" y="638268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SSH Tesztelés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793790" y="6256992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Az SSH tesztelés biztosítja a távoli hozzáférés megbízhatóságát, biztonságát és teljesítményét, védve az adatokat és a rendszer integritását.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793790" y="6879689"/>
            <a:ext cx="13042821" cy="1085612"/>
          </a:xfrm>
          <a:prstGeom prst="roundRect">
            <a:avLst>
              <a:gd name="adj" fmla="val 6738"/>
            </a:avLst>
          </a:prstGeom>
          <a:solidFill>
            <a:srgbClr val="F6EBD4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6864449"/>
            <a:ext cx="13042821" cy="60960"/>
          </a:xfrm>
          <a:prstGeom prst="roundRect">
            <a:avLst>
              <a:gd name="adj" fmla="val 362790"/>
            </a:avLst>
          </a:prstGeom>
          <a:solidFill>
            <a:srgbClr val="626C3B"/>
          </a:solidFill>
          <a:ln/>
        </p:spPr>
      </p:sp>
      <p:sp>
        <p:nvSpPr>
          <p:cNvPr id="7" name="Shape 4"/>
          <p:cNvSpPr/>
          <p:nvPr/>
        </p:nvSpPr>
        <p:spPr>
          <a:xfrm>
            <a:off x="7094101" y="6658590"/>
            <a:ext cx="442198" cy="442198"/>
          </a:xfrm>
          <a:prstGeom prst="roundRect">
            <a:avLst>
              <a:gd name="adj" fmla="val 206785"/>
            </a:avLst>
          </a:prstGeom>
          <a:solidFill>
            <a:srgbClr val="626C3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26737" y="6791226"/>
            <a:ext cx="176808" cy="17680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99334" y="7173595"/>
            <a:ext cx="198953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Hitelesítési módszerek</a:t>
            </a:r>
            <a:endParaRPr lang="en-US" sz="2800" dirty="0"/>
          </a:p>
        </p:txBody>
      </p:sp>
      <p:sp>
        <p:nvSpPr>
          <p:cNvPr id="10" name="Text 6"/>
          <p:cNvSpPr/>
          <p:nvPr/>
        </p:nvSpPr>
        <p:spPr>
          <a:xfrm>
            <a:off x="956429" y="7566918"/>
            <a:ext cx="1271754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Ellenőriztük a jelszavas és kulcsalapú hitelesítést, valamint a kulcsfájlok jogosultságait.</a:t>
            </a:r>
            <a:endParaRPr lang="en-US" sz="2000" dirty="0"/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EC1BAB25-5FD0-417C-844B-454DC039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CA80AB38-903E-4CB4-AA41-E36739371A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8250" y="1242580"/>
            <a:ext cx="7851702" cy="484855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11612" y="7502009"/>
            <a:ext cx="7021235" cy="456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729258" y="1795144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Hot Standby Router Protocol (HSRP) biztosítja a routerek közötti hibatűrést és redundanciát.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725576" y="2386659"/>
            <a:ext cx="13607177" cy="803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Virtuális IP cím használata a redundáns router párhoz.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29258" y="2658009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Automata átállás az aktív router meghibásodása esetén.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29258" y="2983995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Folyamatos hálózati elérhetőség fenntartása.</a:t>
            </a:r>
            <a:endParaRPr lang="en-US" sz="2000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BBA4CF04-0121-4285-9882-7F501DB0B932}"/>
              </a:ext>
            </a:extLst>
          </p:cNvPr>
          <p:cNvSpPr/>
          <p:nvPr/>
        </p:nvSpPr>
        <p:spPr>
          <a:xfrm>
            <a:off x="1820792" y="568123"/>
            <a:ext cx="10286662" cy="6010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3550"/>
              </a:lnSpc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HSRP </a:t>
            </a:r>
            <a:r>
              <a:rPr lang="en-US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Megvalósítás</a:t>
            </a: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: Router </a:t>
            </a:r>
            <a:r>
              <a:rPr lang="en-US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Redundancia</a:t>
            </a:r>
            <a:endParaRPr lang="en-US" sz="48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F66FA297-1F95-4DDB-9993-2B30F49A1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A8C01EE8-620F-4D8C-BA2D-32CFED143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258" y="4588427"/>
            <a:ext cx="4674330" cy="2615099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FA592C59-CB92-4C03-BDF2-859670A65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6521" y="4642299"/>
            <a:ext cx="4236965" cy="26150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27473" y="517166"/>
            <a:ext cx="4575453" cy="485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HSRP Teszt és Ellenőrzés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1393031" y="1342735"/>
            <a:ext cx="3084790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Aktív/Standby állapot ellenőrzése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-86133" y="1719100"/>
            <a:ext cx="6582489" cy="496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parancssori kimenet igazolja a beállított virtuális IP címet és az Active/Standby router szerepeket.</a:t>
            </a:r>
            <a:endParaRPr lang="en-US" sz="20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01" y="2369463"/>
            <a:ext cx="4784050" cy="483739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820626" y="1280874"/>
            <a:ext cx="2118598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Hiba átállás szimuláció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7647979" y="1759658"/>
            <a:ext cx="6582489" cy="882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Ping tesztek futtatása a router szerepek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váltása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közben</a:t>
            </a:r>
            <a:endParaRPr lang="hu-HU" sz="2000">
              <a:solidFill>
                <a:srgbClr val="40301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950"/>
              </a:lnSpc>
              <a:buNone/>
            </a:pPr>
            <a:r>
              <a:rPr lang="en-US" sz="200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redundancia ellenőrzésére.</a:t>
            </a:r>
            <a:endParaRPr lang="en-US" sz="20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986" y="2642156"/>
            <a:ext cx="4735592" cy="475702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43401" y="7556183"/>
            <a:ext cx="13543598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rgbClr val="626C3B"/>
                </a:solidFill>
                <a:ea typeface="Brygada 1918" pitchFamily="34" charset="-122"/>
                <a:cs typeface="Brygada 1918" pitchFamily="34" charset="-120"/>
              </a:rPr>
              <a:t>Cél: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Meggyőződni arról, hogy a hálózat képes kezelni az egyik router kiesését adatvesztés nélkül.</a:t>
            </a:r>
            <a:endParaRPr lang="en-US" sz="2000" dirty="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545EE20B-9E64-47AF-BE03-6351E2183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B64420C5-50A3-49A1-A615-AEC173088A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266" y="2369463"/>
            <a:ext cx="5494320" cy="483739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676A75A1-9986-476D-88E9-B5CDBC7CE3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7979" y="2601331"/>
            <a:ext cx="5707150" cy="483867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Vlan</a:t>
            </a: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táblázat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2" name="Táblázat 1">
            <a:extLst>
              <a:ext uri="{FF2B5EF4-FFF2-40B4-BE49-F238E27FC236}">
                <a16:creationId xmlns:a16="http://schemas.microsoft.com/office/drawing/2014/main" id="{50B15BB7-1E2B-4036-98AD-AEEA093F6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354932"/>
              </p:ext>
            </p:extLst>
          </p:nvPr>
        </p:nvGraphicFramePr>
        <p:xfrm>
          <a:off x="1750827" y="2797662"/>
          <a:ext cx="11128745" cy="263427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25749">
                  <a:extLst>
                    <a:ext uri="{9D8B030D-6E8A-4147-A177-3AD203B41FA5}">
                      <a16:colId xmlns:a16="http://schemas.microsoft.com/office/drawing/2014/main" val="1796988004"/>
                    </a:ext>
                  </a:extLst>
                </a:gridCol>
                <a:gridCol w="2225749">
                  <a:extLst>
                    <a:ext uri="{9D8B030D-6E8A-4147-A177-3AD203B41FA5}">
                      <a16:colId xmlns:a16="http://schemas.microsoft.com/office/drawing/2014/main" val="1008482782"/>
                    </a:ext>
                  </a:extLst>
                </a:gridCol>
                <a:gridCol w="2225749">
                  <a:extLst>
                    <a:ext uri="{9D8B030D-6E8A-4147-A177-3AD203B41FA5}">
                      <a16:colId xmlns:a16="http://schemas.microsoft.com/office/drawing/2014/main" val="2085349493"/>
                    </a:ext>
                  </a:extLst>
                </a:gridCol>
                <a:gridCol w="2225749">
                  <a:extLst>
                    <a:ext uri="{9D8B030D-6E8A-4147-A177-3AD203B41FA5}">
                      <a16:colId xmlns:a16="http://schemas.microsoft.com/office/drawing/2014/main" val="31161224"/>
                    </a:ext>
                  </a:extLst>
                </a:gridCol>
                <a:gridCol w="2225749">
                  <a:extLst>
                    <a:ext uri="{9D8B030D-6E8A-4147-A177-3AD203B41FA5}">
                      <a16:colId xmlns:a16="http://schemas.microsoft.com/office/drawing/2014/main" val="474512280"/>
                    </a:ext>
                  </a:extLst>
                </a:gridCol>
              </a:tblGrid>
              <a:tr h="658569">
                <a:tc>
                  <a:txBody>
                    <a:bodyPr/>
                    <a:lstStyle/>
                    <a:p>
                      <a:r>
                        <a:rPr lang="hu-HU" dirty="0"/>
                        <a:t>Eszköz neve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Azonosító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Név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Portok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Hálózat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338151"/>
                  </a:ext>
                </a:extLst>
              </a:tr>
              <a:tr h="658569">
                <a:tc>
                  <a:txBody>
                    <a:bodyPr/>
                    <a:lstStyle/>
                    <a:p>
                      <a:r>
                        <a:rPr lang="hu-HU" dirty="0"/>
                        <a:t>Packeta-SW1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15</a:t>
                      </a:r>
                    </a:p>
                    <a:p>
                      <a:r>
                        <a:rPr lang="hu-HU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Vlan15</a:t>
                      </a:r>
                    </a:p>
                    <a:p>
                      <a:r>
                        <a:rPr lang="hu-HU" dirty="0" err="1"/>
                        <a:t>Trash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512366"/>
                  </a:ext>
                </a:extLst>
              </a:tr>
              <a:tr h="658569">
                <a:tc>
                  <a:txBody>
                    <a:bodyPr/>
                    <a:lstStyle/>
                    <a:p>
                      <a:r>
                        <a:rPr lang="hu-HU" dirty="0"/>
                        <a:t>Packeta-SW2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35</a:t>
                      </a:r>
                    </a:p>
                    <a:p>
                      <a:r>
                        <a:rPr lang="hu-HU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Vlan35</a:t>
                      </a:r>
                    </a:p>
                    <a:p>
                      <a:r>
                        <a:rPr lang="hu-HU" dirty="0" err="1"/>
                        <a:t>Trash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09094"/>
                  </a:ext>
                </a:extLst>
              </a:tr>
              <a:tr h="658569">
                <a:tc>
                  <a:txBody>
                    <a:bodyPr/>
                    <a:lstStyle/>
                    <a:p>
                      <a:r>
                        <a:rPr lang="hu-HU" dirty="0"/>
                        <a:t>Packeta-SW3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302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5393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87854" y="447274"/>
            <a:ext cx="7054691" cy="43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VLAN-ok Konfigurálása a Szegmentációhoz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482322" y="1085255"/>
            <a:ext cx="1366575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Virtual LAN-ok (VLAN) használata a forgalom logikai szegmentálásához és a biztonság növeléséhez.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497562" y="6958626"/>
            <a:ext cx="4463415" cy="1044893"/>
          </a:xfrm>
          <a:prstGeom prst="roundRect">
            <a:avLst>
              <a:gd name="adj" fmla="val 7001"/>
            </a:avLst>
          </a:prstGeom>
          <a:solidFill>
            <a:srgbClr val="F6EBD4"/>
          </a:solidFill>
          <a:ln w="15240">
            <a:solidFill>
              <a:srgbClr val="626C3B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482321" y="6958626"/>
            <a:ext cx="60960" cy="1044893"/>
          </a:xfrm>
          <a:prstGeom prst="roundRect">
            <a:avLst>
              <a:gd name="adj" fmla="val 339149"/>
            </a:avLst>
          </a:prstGeom>
          <a:solidFill>
            <a:srgbClr val="626C3B"/>
          </a:solidFill>
          <a:ln/>
        </p:spPr>
      </p:sp>
      <p:sp>
        <p:nvSpPr>
          <p:cNvPr id="7" name="Text 4"/>
          <p:cNvSpPr/>
          <p:nvPr/>
        </p:nvSpPr>
        <p:spPr>
          <a:xfrm>
            <a:off x="1725931" y="7076973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Adományozás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864514" y="7309295"/>
            <a:ext cx="3901639" cy="694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Külön hálózati szegmens a speciális adatforgalomhoz.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5083493" y="6976787"/>
            <a:ext cx="4463415" cy="1044893"/>
          </a:xfrm>
          <a:prstGeom prst="roundRect">
            <a:avLst>
              <a:gd name="adj" fmla="val 7001"/>
            </a:avLst>
          </a:prstGeom>
          <a:solidFill>
            <a:srgbClr val="F6EBD4"/>
          </a:solidFill>
          <a:ln w="15240">
            <a:solidFill>
              <a:srgbClr val="83792E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068253" y="6958895"/>
            <a:ext cx="60960" cy="1044893"/>
          </a:xfrm>
          <a:prstGeom prst="roundRect">
            <a:avLst>
              <a:gd name="adj" fmla="val 339149"/>
            </a:avLst>
          </a:prstGeom>
          <a:solidFill>
            <a:srgbClr val="83792E"/>
          </a:solidFill>
          <a:ln/>
        </p:spPr>
      </p:sp>
      <p:sp>
        <p:nvSpPr>
          <p:cNvPr id="11" name="Text 8"/>
          <p:cNvSpPr/>
          <p:nvPr/>
        </p:nvSpPr>
        <p:spPr>
          <a:xfrm>
            <a:off x="6390304" y="7080859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Elkülönítés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5221248" y="7309296"/>
            <a:ext cx="4111704" cy="441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jogosultságok és a forgalom elkülönítése a jobb teljesítményért és biztonságért.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9684663" y="7007353"/>
            <a:ext cx="4463415" cy="1044893"/>
          </a:xfrm>
          <a:prstGeom prst="roundRect">
            <a:avLst>
              <a:gd name="adj" fmla="val 7001"/>
            </a:avLst>
          </a:prstGeom>
          <a:solidFill>
            <a:srgbClr val="F6EBD4"/>
          </a:solidFill>
          <a:ln w="15240">
            <a:solidFill>
              <a:srgbClr val="E8AF3B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9640591" y="7007353"/>
            <a:ext cx="60960" cy="1044893"/>
          </a:xfrm>
          <a:prstGeom prst="roundRect">
            <a:avLst>
              <a:gd name="adj" fmla="val 339149"/>
            </a:avLst>
          </a:prstGeom>
          <a:solidFill>
            <a:srgbClr val="E8AF3B"/>
          </a:solidFill>
          <a:ln/>
        </p:spPr>
      </p:sp>
      <p:sp>
        <p:nvSpPr>
          <p:cNvPr id="15" name="Text 12"/>
          <p:cNvSpPr/>
          <p:nvPr/>
        </p:nvSpPr>
        <p:spPr>
          <a:xfrm>
            <a:off x="10989669" y="7094031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Kezelés</a:t>
            </a:r>
            <a:endParaRPr lang="en-US" sz="2800" dirty="0"/>
          </a:p>
        </p:txBody>
      </p:sp>
      <p:sp>
        <p:nvSpPr>
          <p:cNvPr id="16" name="Text 13"/>
          <p:cNvSpPr/>
          <p:nvPr/>
        </p:nvSpPr>
        <p:spPr>
          <a:xfrm>
            <a:off x="9795234" y="7296124"/>
            <a:ext cx="4111704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hálózat könnyebb adminisztrációja és hibakeresése.</a:t>
            </a:r>
            <a:endParaRPr lang="en-US" sz="2000" dirty="0"/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586B6B77-998F-4B80-8FFA-CAF385FBD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38D34B75-6726-413B-B08E-B848A4C58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281" y="2567806"/>
            <a:ext cx="6325148" cy="3093988"/>
          </a:xfrm>
          <a:prstGeom prst="rect">
            <a:avLst/>
          </a:prstGeom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7D3D7544-B128-424B-887D-B9683CA15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2202" y="2567806"/>
            <a:ext cx="6210838" cy="30635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Etherchannel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2" name="Táblázat 1">
            <a:extLst>
              <a:ext uri="{FF2B5EF4-FFF2-40B4-BE49-F238E27FC236}">
                <a16:creationId xmlns:a16="http://schemas.microsoft.com/office/drawing/2014/main" id="{50B15BB7-1E2B-4036-98AD-AEEA093F6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82677"/>
              </p:ext>
            </p:extLst>
          </p:nvPr>
        </p:nvGraphicFramePr>
        <p:xfrm>
          <a:off x="3763926" y="2526591"/>
          <a:ext cx="7102548" cy="31764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51274">
                  <a:extLst>
                    <a:ext uri="{9D8B030D-6E8A-4147-A177-3AD203B41FA5}">
                      <a16:colId xmlns:a16="http://schemas.microsoft.com/office/drawing/2014/main" val="1796988004"/>
                    </a:ext>
                  </a:extLst>
                </a:gridCol>
                <a:gridCol w="3551274">
                  <a:extLst>
                    <a:ext uri="{9D8B030D-6E8A-4147-A177-3AD203B41FA5}">
                      <a16:colId xmlns:a16="http://schemas.microsoft.com/office/drawing/2014/main" val="1008482782"/>
                    </a:ext>
                  </a:extLst>
                </a:gridCol>
              </a:tblGrid>
              <a:tr h="1058806">
                <a:tc>
                  <a:txBody>
                    <a:bodyPr/>
                    <a:lstStyle/>
                    <a:p>
                      <a:r>
                        <a:rPr lang="hu-HU" sz="2800" dirty="0" err="1"/>
                        <a:t>Protocols</a:t>
                      </a:r>
                      <a:endParaRPr lang="hu-H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800" dirty="0" err="1"/>
                        <a:t>Ports</a:t>
                      </a:r>
                      <a:endParaRPr lang="hu-H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338151"/>
                  </a:ext>
                </a:extLst>
              </a:tr>
              <a:tr h="1058806">
                <a:tc>
                  <a:txBody>
                    <a:bodyPr/>
                    <a:lstStyle/>
                    <a:p>
                      <a:r>
                        <a:rPr lang="hu-HU" sz="2400" dirty="0"/>
                        <a:t>LACP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 dirty="0"/>
                        <a:t>F0/2 F0/3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512366"/>
                  </a:ext>
                </a:extLst>
              </a:tr>
              <a:tr h="1058806">
                <a:tc>
                  <a:txBody>
                    <a:bodyPr/>
                    <a:lstStyle/>
                    <a:p>
                      <a:r>
                        <a:rPr lang="hu-HU" sz="2400" dirty="0"/>
                        <a:t>LACP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 dirty="0"/>
                        <a:t>F0/2 F0/3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0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2936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0997" y="424101"/>
            <a:ext cx="8735258" cy="529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Etherchannel: Sávszélesség és Redundancia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386357" y="1296353"/>
            <a:ext cx="13444538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Több fizikai link összekapcsolása egy logikai linkbe a nagyobb átviteli sebesség és a hibatűrés érdekében.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592931" y="6407825"/>
            <a:ext cx="6515695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Port-csoport beállítások</a:t>
            </a:r>
            <a:endParaRPr lang="en-US" sz="2800" dirty="0"/>
          </a:p>
        </p:txBody>
      </p:sp>
      <p:sp>
        <p:nvSpPr>
          <p:cNvPr id="7" name="Text 3"/>
          <p:cNvSpPr/>
          <p:nvPr/>
        </p:nvSpPr>
        <p:spPr>
          <a:xfrm>
            <a:off x="7529393" y="6407825"/>
            <a:ext cx="6515695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Protokoll </a:t>
            </a:r>
            <a:r>
              <a:rPr lang="en-US" sz="28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konfiguráció</a:t>
            </a: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(</a:t>
            </a:r>
            <a:r>
              <a:rPr lang="hu-HU" sz="28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PAgP</a:t>
            </a: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)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807124" y="7492246"/>
            <a:ext cx="13444538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Ez kritikus a nagy forgalmú kapcsolódások (pl. kapcsoló-router) megbízhatósága szempontjából.</a:t>
            </a:r>
            <a:endParaRPr lang="en-US" sz="20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010BB255-4A8C-40AD-B323-C859C0D8B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FB2AB769-7B41-435A-B800-A11CBECB6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57" y="3108873"/>
            <a:ext cx="6453842" cy="1296662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5CEF6608-8574-41D7-A7A1-659D98820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6041" y="3108873"/>
            <a:ext cx="6595621" cy="129666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1041"/>
            <a:ext cx="12851011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4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Portbiztonság (Portsecurity) a Hozzáférés Védelméért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571780" y="2031683"/>
            <a:ext cx="62724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kapcsoló portok korlátozása az ismert és engedélyezett MAC-címekre, növelve a fizikai hozzáférés biztonságát.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7571780" y="2914650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826931" y="3352205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ea typeface="Brygada 1918 Semi Bold" pitchFamily="34" charset="-122"/>
                <a:cs typeface="Brygada 1918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8592383" y="311872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4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MAC-cím tanulás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826931" y="3498651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Statikus vagy dinamikus beállítások.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7571780" y="4376499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826931" y="4814054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ea typeface="Brygada 1918 Semi Bold" pitchFamily="34" charset="-122"/>
                <a:cs typeface="Brygada 1918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8592383" y="458057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Sértési művelet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8133041" y="5152072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Kikapcsolás, korlátozás vagy védett mód.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7571780" y="5838349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826931" y="6275903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000000"/>
                </a:solidFill>
                <a:ea typeface="Brygada 1918 Semi Bold" pitchFamily="34" charset="-122"/>
                <a:cs typeface="Brygada 1918 Semi Bold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8831868" y="602294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Hálózati integritás</a:t>
            </a:r>
            <a:endParaRPr lang="en-US" sz="2800" dirty="0"/>
          </a:p>
        </p:txBody>
      </p:sp>
      <p:sp>
        <p:nvSpPr>
          <p:cNvPr id="16" name="Text 13"/>
          <p:cNvSpPr/>
          <p:nvPr/>
        </p:nvSpPr>
        <p:spPr>
          <a:xfrm>
            <a:off x="8831868" y="6467236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Megakadályozza az illetéktelen eszközök csatlakozását.</a:t>
            </a:r>
            <a:endParaRPr lang="en-US" sz="2000" dirty="0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7D14630A-00F0-4A1E-B200-997DD1983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A5C61B44-6EEC-4393-8F01-19710D949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05" y="2836664"/>
            <a:ext cx="5412443" cy="1609963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1319F675-3C54-41DF-8FBF-EEE130782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06" y="5125468"/>
            <a:ext cx="5412443" cy="142576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9A20E4-3A7E-2E91-31AF-21A485109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343546A8-B178-B10A-9345-AA0E78FA1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E08AB6B-022D-66A8-21C1-45BD205D8E00}"/>
              </a:ext>
            </a:extLst>
          </p:cNvPr>
          <p:cNvSpPr/>
          <p:nvPr/>
        </p:nvSpPr>
        <p:spPr>
          <a:xfrm>
            <a:off x="6685532" y="3760410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2. Telephely (WIFI):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D69277E1-4A08-5835-56CA-3358D4F89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EED25815-5706-40C9-A746-58B2659E1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54" y="2283424"/>
            <a:ext cx="3876016" cy="437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34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Kép 26">
            <a:extLst>
              <a:ext uri="{FF2B5EF4-FFF2-40B4-BE49-F238E27FC236}">
                <a16:creationId xmlns:a16="http://schemas.microsoft.com/office/drawing/2014/main" id="{29826B3C-7839-435A-8346-572CB061F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6200"/>
            <a:ext cx="14630400" cy="83058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2171521" y="704136"/>
            <a:ext cx="105707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Bemutatkozás</a:t>
            </a:r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7BC02A97-9D44-486A-AD26-A88609CDF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16" name="Szövegdoboz 15">
            <a:extLst>
              <a:ext uri="{FF2B5EF4-FFF2-40B4-BE49-F238E27FC236}">
                <a16:creationId xmlns:a16="http://schemas.microsoft.com/office/drawing/2014/main" id="{CD51FCC6-60D3-46C9-993F-0D8170E43961}"/>
              </a:ext>
            </a:extLst>
          </p:cNvPr>
          <p:cNvSpPr txBox="1"/>
          <p:nvPr/>
        </p:nvSpPr>
        <p:spPr>
          <a:xfrm>
            <a:off x="1360967" y="2413591"/>
            <a:ext cx="121317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solidFill>
                  <a:schemeClr val="bg1"/>
                </a:solidFill>
              </a:rPr>
              <a:t>Cégünk, a </a:t>
            </a:r>
            <a:r>
              <a:rPr lang="hu-HU" sz="3600" dirty="0" err="1">
                <a:solidFill>
                  <a:schemeClr val="bg1"/>
                </a:solidFill>
              </a:rPr>
              <a:t>Packeta</a:t>
            </a:r>
            <a:r>
              <a:rPr lang="hu-HU" sz="3600" dirty="0">
                <a:solidFill>
                  <a:schemeClr val="bg1"/>
                </a:solidFill>
              </a:rPr>
              <a:t>, egy miskolci csomagszállító vállalat, ahol mi felelünk az informatikai és hálózati rendszerekért. Jelenlegi feladatunk a </a:t>
            </a:r>
            <a:r>
              <a:rPr lang="hu-HU" sz="3600" dirty="0" err="1">
                <a:solidFill>
                  <a:schemeClr val="bg1"/>
                </a:solidFill>
              </a:rPr>
              <a:t>Packeta</a:t>
            </a:r>
            <a:r>
              <a:rPr lang="hu-HU" sz="3600" dirty="0">
                <a:solidFill>
                  <a:schemeClr val="bg1"/>
                </a:solidFill>
              </a:rPr>
              <a:t> hálózati infrastruktúrájának teljes megtervezése és kiépítése, amely a miskolci központ mellett három különálló telephelyre tagolódik.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71521" y="704136"/>
            <a:ext cx="105707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Alapvető</a:t>
            </a: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Hálózati Eszközök Áttekintése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1909048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2872978"/>
            <a:ext cx="378404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Routerek (2 db 4321-es)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793790" y="3434358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Layer 3 forgalom és az alhálózatok közötti útválasztás biztosítása.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1909048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2872978"/>
            <a:ext cx="399216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Kapcsolók (2 db 2960-as)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7456884" y="3434358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Layer 2 kapcsolat, VLAN-ok és hálózati hozzáférés menedzselése.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4613791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57772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ASA Tűzfal</a:t>
            </a:r>
            <a:endParaRPr lang="en-US" sz="2800" dirty="0"/>
          </a:p>
        </p:txBody>
      </p:sp>
      <p:sp>
        <p:nvSpPr>
          <p:cNvPr id="11" name="Text 6"/>
          <p:cNvSpPr/>
          <p:nvPr/>
        </p:nvSpPr>
        <p:spPr>
          <a:xfrm>
            <a:off x="793790" y="6139101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Külső és belső hálózati forgalom szűrése és a biztonság megerősítése.</a:t>
            </a:r>
            <a:endParaRPr lang="en-US" sz="20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4613791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57772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Végeszközök</a:t>
            </a:r>
            <a:endParaRPr lang="en-US" sz="2800" dirty="0"/>
          </a:p>
        </p:txBody>
      </p:sp>
      <p:sp>
        <p:nvSpPr>
          <p:cNvPr id="14" name="Text 8"/>
          <p:cNvSpPr/>
          <p:nvPr/>
        </p:nvSpPr>
        <p:spPr>
          <a:xfrm>
            <a:off x="7456884" y="6139101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Munkaállomások, szerverek és egyéb kliensek.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793790" y="712005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Ezek az elemek alkotják a Packeta robusztus hálózati infrastruktúrájának alapját.</a:t>
            </a:r>
            <a:endParaRPr lang="en-US" sz="2000" dirty="0"/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7BC02A97-9D44-486A-AD26-A88609CDFA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46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71304" y="245491"/>
            <a:ext cx="70877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Hálózati Topológia Vázlata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500173" y="92655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hálózat vizuális elrendezése – az eszközök összekapcsolása és a redundancia kiépítése.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500172" y="1409110"/>
            <a:ext cx="13042821" cy="963811"/>
          </a:xfrm>
          <a:prstGeom prst="roundRect">
            <a:avLst>
              <a:gd name="adj" fmla="val 35302"/>
            </a:avLst>
          </a:prstGeom>
          <a:solidFill>
            <a:srgbClr val="DFE4CE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" y="1777608"/>
            <a:ext cx="283488" cy="2268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8980" y="1683344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000000"/>
                </a:solidFill>
                <a:ea typeface="Brygada 1918" pitchFamily="34" charset="-122"/>
                <a:cs typeface="Brygada 1918" pitchFamily="34" charset="-120"/>
              </a:rPr>
              <a:t>Az ábra mutatja a központi routerek, kapcsolók és a tűzfal logikai elhelyezkedését.</a:t>
            </a:r>
            <a:endParaRPr lang="en-US" sz="2000" dirty="0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5BFF6AC9-DC98-4C21-8DAD-96AE616B1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34D1E9E1-BC7D-480C-A5AA-ECE9D0F2E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0286" y="2647155"/>
            <a:ext cx="10586645" cy="553084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38168" y="1492959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Feladat elosztás: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69632"/>
            <a:ext cx="13042821" cy="4822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2800" dirty="0"/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56B0D935-E43E-4867-B41F-5338A937F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4" name="Táblázat 3">
            <a:extLst>
              <a:ext uri="{FF2B5EF4-FFF2-40B4-BE49-F238E27FC236}">
                <a16:creationId xmlns:a16="http://schemas.microsoft.com/office/drawing/2014/main" id="{4566F2C7-D32B-52E5-F600-00B51CC73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587430"/>
              </p:ext>
            </p:extLst>
          </p:nvPr>
        </p:nvGraphicFramePr>
        <p:xfrm>
          <a:off x="1933254" y="2769632"/>
          <a:ext cx="10763892" cy="269990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87964">
                  <a:extLst>
                    <a:ext uri="{9D8B030D-6E8A-4147-A177-3AD203B41FA5}">
                      <a16:colId xmlns:a16="http://schemas.microsoft.com/office/drawing/2014/main" val="410713047"/>
                    </a:ext>
                  </a:extLst>
                </a:gridCol>
                <a:gridCol w="3587964">
                  <a:extLst>
                    <a:ext uri="{9D8B030D-6E8A-4147-A177-3AD203B41FA5}">
                      <a16:colId xmlns:a16="http://schemas.microsoft.com/office/drawing/2014/main" val="1122999823"/>
                    </a:ext>
                  </a:extLst>
                </a:gridCol>
                <a:gridCol w="3587964">
                  <a:extLst>
                    <a:ext uri="{9D8B030D-6E8A-4147-A177-3AD203B41FA5}">
                      <a16:colId xmlns:a16="http://schemas.microsoft.com/office/drawing/2014/main" val="418525201"/>
                    </a:ext>
                  </a:extLst>
                </a:gridCol>
              </a:tblGrid>
              <a:tr h="475378">
                <a:tc>
                  <a:txBody>
                    <a:bodyPr/>
                    <a:lstStyle/>
                    <a:p>
                      <a:r>
                        <a:rPr lang="hu-HU" sz="2000" dirty="0"/>
                        <a:t>Oleszka Attila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000" dirty="0"/>
                        <a:t>Kántor Bence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000" dirty="0"/>
                        <a:t>Simon Viktor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455221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IPv4/IPv6 címzés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 topológia kialakítása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81738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Prezentáció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68079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210344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782307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082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9244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5D3828-5AAE-6C44-132F-E9BDF858A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F565E40-1C53-97C2-8A82-E0EDEEB461EA}"/>
              </a:ext>
            </a:extLst>
          </p:cNvPr>
          <p:cNvSpPr/>
          <p:nvPr/>
        </p:nvSpPr>
        <p:spPr>
          <a:xfrm>
            <a:off x="3438168" y="599108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Interfész IP </a:t>
            </a: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Címzés</a:t>
            </a: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Részletei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852D093-5305-F70F-0878-E5CBB77C0716}"/>
              </a:ext>
            </a:extLst>
          </p:cNvPr>
          <p:cNvSpPr/>
          <p:nvPr/>
        </p:nvSpPr>
        <p:spPr>
          <a:xfrm>
            <a:off x="793790" y="18573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Részletes beállítások az alhálózatok és az interfészek IP-cím kiosztásához.</a:t>
            </a:r>
            <a:endParaRPr lang="en-US" sz="2800" dirty="0"/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B3CEA094-FA5A-A8FD-2683-7B5AB44C5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27" name="Kép 26">
            <a:extLst>
              <a:ext uri="{FF2B5EF4-FFF2-40B4-BE49-F238E27FC236}">
                <a16:creationId xmlns:a16="http://schemas.microsoft.com/office/drawing/2014/main" id="{262009B5-E0DA-62E7-BB55-7ABE4F8D1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7915" y="2483687"/>
            <a:ext cx="10994570" cy="492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63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9A20E4-3A7E-2E91-31AF-21A485109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343546A8-B178-B10A-9345-AA0E78FA1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E08AB6B-022D-66A8-21C1-45BD205D8E00}"/>
              </a:ext>
            </a:extLst>
          </p:cNvPr>
          <p:cNvSpPr/>
          <p:nvPr/>
        </p:nvSpPr>
        <p:spPr>
          <a:xfrm>
            <a:off x="6685532" y="3760410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1. Telephely(Fő):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D69277E1-4A08-5835-56CA-3358D4F89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47805351-C011-486D-3243-83317E517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606" y="2674821"/>
            <a:ext cx="6113123" cy="363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16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E9389F-8A1D-58A8-E176-69D65578A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2C6FDAC1-AA6A-A5C1-A5AB-F7D68C841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AFF4FE60-3DE0-90D1-7243-4931A4216CF7}"/>
              </a:ext>
            </a:extLst>
          </p:cNvPr>
          <p:cNvSpPr/>
          <p:nvPr/>
        </p:nvSpPr>
        <p:spPr>
          <a:xfrm>
            <a:off x="3438168" y="514264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 err="1">
                <a:solidFill>
                  <a:schemeClr val="bg1"/>
                </a:solidFill>
                <a:ea typeface="Brygada 1918 Semi Bold" pitchFamily="34" charset="-122"/>
              </a:rPr>
              <a:t>Packeta</a:t>
            </a: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-Gyártósor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30B5461F-D512-6C61-7077-401B653AC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37AD2617-B9A6-E3DE-4627-0857634D965C}"/>
              </a:ext>
            </a:extLst>
          </p:cNvPr>
          <p:cNvSpPr txBox="1"/>
          <p:nvPr/>
        </p:nvSpPr>
        <p:spPr>
          <a:xfrm>
            <a:off x="628580" y="2578813"/>
            <a:ext cx="31130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solidFill>
                  <a:schemeClr val="bg1"/>
                </a:solidFill>
              </a:rPr>
              <a:t>Használt technológiák:</a:t>
            </a:r>
          </a:p>
          <a:p>
            <a:endParaRPr lang="hu-HU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000" dirty="0">
                <a:solidFill>
                  <a:schemeClr val="bg1"/>
                </a:solidFill>
              </a:rPr>
              <a:t>SSH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000" dirty="0">
                <a:solidFill>
                  <a:schemeClr val="bg1"/>
                </a:solidFill>
              </a:rPr>
              <a:t>HSRP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000" dirty="0" err="1">
                <a:solidFill>
                  <a:schemeClr val="bg1"/>
                </a:solidFill>
              </a:rPr>
              <a:t>Vlan</a:t>
            </a:r>
            <a:endParaRPr lang="hu-HU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000" dirty="0" err="1">
                <a:solidFill>
                  <a:schemeClr val="bg1"/>
                </a:solidFill>
              </a:rPr>
              <a:t>Etherchannel</a:t>
            </a:r>
            <a:endParaRPr lang="hu-HU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000" dirty="0">
                <a:solidFill>
                  <a:schemeClr val="bg1"/>
                </a:solidFill>
              </a:rPr>
              <a:t>ASA Tűzfal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000" dirty="0">
                <a:solidFill>
                  <a:schemeClr val="bg1"/>
                </a:solidFill>
              </a:rPr>
              <a:t>DHCPv4</a:t>
            </a:r>
          </a:p>
        </p:txBody>
      </p:sp>
    </p:spTree>
    <p:extLst>
      <p:ext uri="{BB962C8B-B14F-4D97-AF65-F5344CB8AC3E}">
        <p14:creationId xmlns:p14="http://schemas.microsoft.com/office/powerpoint/2010/main" val="4201373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SSH Beállítások: Biztonságos Távoli Menedzsment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4069406" y="7929727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hálózati eszközök távoli elérésének védelme a titkosított Shell (SSH) használatával.</a:t>
            </a:r>
            <a:endParaRPr lang="en-US" sz="850" dirty="0"/>
          </a:p>
        </p:txBody>
      </p:sp>
      <p:sp>
        <p:nvSpPr>
          <p:cNvPr id="5" name="Shape 2"/>
          <p:cNvSpPr/>
          <p:nvPr/>
        </p:nvSpPr>
        <p:spPr>
          <a:xfrm>
            <a:off x="141653" y="7000264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F6EBD4"/>
          </a:solidFill>
          <a:ln/>
        </p:spPr>
      </p:sp>
      <p:sp>
        <p:nvSpPr>
          <p:cNvPr id="6" name="Shape 3"/>
          <p:cNvSpPr/>
          <p:nvPr/>
        </p:nvSpPr>
        <p:spPr>
          <a:xfrm>
            <a:off x="141653" y="6985024"/>
            <a:ext cx="4536638" cy="60960"/>
          </a:xfrm>
          <a:prstGeom prst="roundRect">
            <a:avLst>
              <a:gd name="adj" fmla="val 279071"/>
            </a:avLst>
          </a:prstGeom>
          <a:solidFill>
            <a:srgbClr val="626C3B"/>
          </a:solidFill>
          <a:ln/>
        </p:spPr>
      </p:sp>
      <p:sp>
        <p:nvSpPr>
          <p:cNvPr id="7" name="Shape 4"/>
          <p:cNvSpPr/>
          <p:nvPr/>
        </p:nvSpPr>
        <p:spPr>
          <a:xfrm>
            <a:off x="2239832" y="6830243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626C3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41869" y="6932161"/>
            <a:ext cx="136088" cy="13608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531053" y="723011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Kriptográfiai kulcs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270241" y="7528902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RSA kulcs generálása a titkosításhoz.</a:t>
            </a:r>
            <a:endParaRPr lang="en-US" sz="2000" dirty="0"/>
          </a:p>
        </p:txBody>
      </p:sp>
      <p:sp>
        <p:nvSpPr>
          <p:cNvPr id="11" name="Shape 7"/>
          <p:cNvSpPr/>
          <p:nvPr/>
        </p:nvSpPr>
        <p:spPr>
          <a:xfrm>
            <a:off x="4791639" y="7000264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F6EBD4"/>
          </a:solidFill>
          <a:ln/>
        </p:spPr>
      </p:sp>
      <p:sp>
        <p:nvSpPr>
          <p:cNvPr id="12" name="Shape 8"/>
          <p:cNvSpPr/>
          <p:nvPr/>
        </p:nvSpPr>
        <p:spPr>
          <a:xfrm>
            <a:off x="4791639" y="6985024"/>
            <a:ext cx="4536638" cy="60960"/>
          </a:xfrm>
          <a:prstGeom prst="roundRect">
            <a:avLst>
              <a:gd name="adj" fmla="val 279071"/>
            </a:avLst>
          </a:prstGeom>
          <a:solidFill>
            <a:srgbClr val="83792E"/>
          </a:solidFill>
          <a:ln/>
        </p:spPr>
      </p:sp>
      <p:sp>
        <p:nvSpPr>
          <p:cNvPr id="13" name="Shape 9"/>
          <p:cNvSpPr/>
          <p:nvPr/>
        </p:nvSpPr>
        <p:spPr>
          <a:xfrm>
            <a:off x="6889818" y="6830243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83792E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91855" y="6932161"/>
            <a:ext cx="136088" cy="13608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351120" y="723899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V2 Protokoll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4920227" y="7528902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Magasabb biztonságú SSH verzió engedélyezése.</a:t>
            </a:r>
            <a:endParaRPr lang="en-US" sz="2000" dirty="0"/>
          </a:p>
        </p:txBody>
      </p:sp>
      <p:sp>
        <p:nvSpPr>
          <p:cNvPr id="17" name="Shape 12"/>
          <p:cNvSpPr/>
          <p:nvPr/>
        </p:nvSpPr>
        <p:spPr>
          <a:xfrm>
            <a:off x="9441625" y="7000264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F6EBD4"/>
          </a:solidFill>
          <a:ln/>
        </p:spPr>
      </p:sp>
      <p:sp>
        <p:nvSpPr>
          <p:cNvPr id="18" name="Shape 13"/>
          <p:cNvSpPr/>
          <p:nvPr/>
        </p:nvSpPr>
        <p:spPr>
          <a:xfrm>
            <a:off x="9441625" y="6985024"/>
            <a:ext cx="4536638" cy="60960"/>
          </a:xfrm>
          <a:prstGeom prst="roundRect">
            <a:avLst>
              <a:gd name="adj" fmla="val 279071"/>
            </a:avLst>
          </a:prstGeom>
          <a:solidFill>
            <a:srgbClr val="E8AF3B"/>
          </a:solidFill>
          <a:ln/>
        </p:spPr>
      </p:sp>
      <p:sp>
        <p:nvSpPr>
          <p:cNvPr id="19" name="Shape 14"/>
          <p:cNvSpPr/>
          <p:nvPr/>
        </p:nvSpPr>
        <p:spPr>
          <a:xfrm>
            <a:off x="11539804" y="6830243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E8AF3B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41841" y="6932161"/>
            <a:ext cx="136088" cy="13608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831025" y="725127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Domain név</a:t>
            </a:r>
            <a:endParaRPr lang="en-US" sz="2000" dirty="0"/>
          </a:p>
        </p:txBody>
      </p:sp>
      <p:sp>
        <p:nvSpPr>
          <p:cNvPr id="22" name="Text 16"/>
          <p:cNvSpPr/>
          <p:nvPr/>
        </p:nvSpPr>
        <p:spPr>
          <a:xfrm>
            <a:off x="9570213" y="7528902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Helyi domain név beállítása a konfigurációhoz.</a:t>
            </a:r>
            <a:endParaRPr lang="en-US" sz="2000" dirty="0"/>
          </a:p>
        </p:txBody>
      </p:sp>
      <p:sp>
        <p:nvSpPr>
          <p:cNvPr id="23" name="Text 17"/>
          <p:cNvSpPr/>
          <p:nvPr/>
        </p:nvSpPr>
        <p:spPr>
          <a:xfrm>
            <a:off x="141653" y="796645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biztonságos menedzsment alapvető fontosságú a hálózat védelmében.</a:t>
            </a:r>
            <a:endParaRPr lang="en-US" sz="2000" dirty="0"/>
          </a:p>
        </p:txBody>
      </p:sp>
      <p:pic>
        <p:nvPicPr>
          <p:cNvPr id="25" name="Kép 24">
            <a:extLst>
              <a:ext uri="{FF2B5EF4-FFF2-40B4-BE49-F238E27FC236}">
                <a16:creationId xmlns:a16="http://schemas.microsoft.com/office/drawing/2014/main" id="{73D358A2-0958-48F2-9888-BEF68F7E79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835" y="1847965"/>
            <a:ext cx="5198422" cy="2869130"/>
          </a:xfrm>
          <a:prstGeom prst="rect">
            <a:avLst/>
          </a:prstGeom>
        </p:spPr>
      </p:pic>
      <p:pic>
        <p:nvPicPr>
          <p:cNvPr id="27" name="Kép 26">
            <a:extLst>
              <a:ext uri="{FF2B5EF4-FFF2-40B4-BE49-F238E27FC236}">
                <a16:creationId xmlns:a16="http://schemas.microsoft.com/office/drawing/2014/main" id="{20E8A7C7-29C1-40A0-94A3-82FE3B94E3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97741" y="1861330"/>
            <a:ext cx="5284126" cy="3018028"/>
          </a:xfrm>
          <a:prstGeom prst="rect">
            <a:avLst/>
          </a:prstGeom>
        </p:spPr>
      </p:pic>
      <p:pic>
        <p:nvPicPr>
          <p:cNvPr id="29" name="Kép 28">
            <a:extLst>
              <a:ext uri="{FF2B5EF4-FFF2-40B4-BE49-F238E27FC236}">
                <a16:creationId xmlns:a16="http://schemas.microsoft.com/office/drawing/2014/main" id="{D18F6E42-E8FA-4419-9E52-2C94E9098A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589</Words>
  <Application>Microsoft Office PowerPoint</Application>
  <PresentationFormat>Egyéni</PresentationFormat>
  <Paragraphs>128</Paragraphs>
  <Slides>18</Slides>
  <Notes>18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18</vt:i4>
      </vt:variant>
    </vt:vector>
  </HeadingPairs>
  <TitlesOfParts>
    <vt:vector size="24" baseType="lpstr">
      <vt:lpstr>Wingdings</vt:lpstr>
      <vt:lpstr>Brygada 1918 Semi Bold</vt:lpstr>
      <vt:lpstr>Arial</vt:lpstr>
      <vt:lpstr>Calibri</vt:lpstr>
      <vt:lpstr>Brygada 1918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subject/>
  <dc:creator>Kántor Bence</dc:creator>
  <cp:lastModifiedBy>Oleszka Attila</cp:lastModifiedBy>
  <cp:revision>34</cp:revision>
  <dcterms:created xsi:type="dcterms:W3CDTF">2025-10-22T09:55:04Z</dcterms:created>
  <dcterms:modified xsi:type="dcterms:W3CDTF">2025-12-10T08:25:43Z</dcterms:modified>
</cp:coreProperties>
</file>